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915"/>
  </p:normalViewPr>
  <p:slideViewPr>
    <p:cSldViewPr snapToGrid="0" snapToObjects="1">
      <p:cViewPr varScale="1">
        <p:scale>
          <a:sx n="90" d="100"/>
          <a:sy n="90" d="100"/>
        </p:scale>
        <p:origin x="11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E9DBB-6AD3-4E4B-8318-2E2326CC3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E5D730-8813-E04B-A0BC-BC5509180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A4A7C-2DF2-3F46-866D-1C2CC9D64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EEA1-8EB8-D946-9A0B-B90880F889BA}" type="datetimeFigureOut">
              <a:rPr lang="en-US" smtClean="0"/>
              <a:t>1/6/21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14051-4924-1945-8B24-D00F11C9F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742C1-39B3-EE43-ADC0-98E780295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5840-5C3A-F344-9047-EF5CF25B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8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B842F-9974-C148-A5EC-E0A4D8B1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7AEA4D-6A9B-D647-80CD-AB7AE7B50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F31A0-E44C-CE4C-89AD-CA08CC4E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EEA1-8EB8-D946-9A0B-B90880F889BA}" type="datetimeFigureOut">
              <a:rPr lang="en-US" smtClean="0"/>
              <a:t>1/6/21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ACE53-BC6D-CA42-9DD3-25DC9AB40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2920C-EEE9-1E45-BE5F-4748C929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5840-5C3A-F344-9047-EF5CF25B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8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C1E2D4-A4C5-D145-9FD1-5EB6FF9052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6198C1-1539-6047-A283-A12FC088B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75FDF-E661-3C48-9DDF-43545E922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EEA1-8EB8-D946-9A0B-B90880F889BA}" type="datetimeFigureOut">
              <a:rPr lang="en-US" smtClean="0"/>
              <a:t>1/6/21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013B7-A155-C446-997C-D4F20B66B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94FD6-5C1E-E947-93B1-68CD9DD65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5840-5C3A-F344-9047-EF5CF25B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4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4718D-57FC-1446-A702-C562A28BE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B9506-7729-7D4B-B78A-68447C8B3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66B62-E499-A649-B1A4-92E0E37F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EEA1-8EB8-D946-9A0B-B90880F889BA}" type="datetimeFigureOut">
              <a:rPr lang="en-US" smtClean="0"/>
              <a:t>1/6/21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E0988-2F33-6941-8C41-A70822C35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B0781-74FA-5B42-BB4C-5EB4CB5A8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5840-5C3A-F344-9047-EF5CF25B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4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3622D-8043-2545-A04C-F0126294A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6898E-3A40-384C-9DAE-473C07873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30AED-805F-8E46-B0DF-21721A714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EEA1-8EB8-D946-9A0B-B90880F889BA}" type="datetimeFigureOut">
              <a:rPr lang="en-US" smtClean="0"/>
              <a:t>1/6/21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0948A-F119-E94E-B657-0E8A8284A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D909F-E530-B347-97CB-D92F6A4BF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5840-5C3A-F344-9047-EF5CF25B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4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883-B77F-AA45-9B6B-9C6E87871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37349-6F3E-7C46-99E4-64C083FFB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D5DDEC-E970-1347-B731-C1BE197FB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A2B4C-B83D-094B-A7EC-0946B445C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EEA1-8EB8-D946-9A0B-B90880F889BA}" type="datetimeFigureOut">
              <a:rPr lang="en-US" smtClean="0"/>
              <a:t>1/6/21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935D6-8D07-3749-B897-61E321AD1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613448-04D4-4743-A6CF-4297D21E1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5840-5C3A-F344-9047-EF5CF25B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7937-1F6D-F54D-818D-6900603E1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E9622-977D-6546-9A47-0E77140F3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A642AD-F658-0D45-A777-DD04BD5BC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3E7344-324A-124D-8804-DB4BDC8A37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B9CEBD-3849-F54E-92C9-7268856D3B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7143D-3266-E848-A6AA-68EB1A29C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EEA1-8EB8-D946-9A0B-B90880F889BA}" type="datetimeFigureOut">
              <a:rPr lang="en-US" smtClean="0"/>
              <a:t>1/6/21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7FA81A-8A6D-6A4B-9521-EBE129EC1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ED6330-9E68-D14C-8674-9B544346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5840-5C3A-F344-9047-EF5CF25B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22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D1A72-CD7D-3548-BFAF-4AD2C95FA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A3FF49-7E05-8B49-92D3-B8F722A0A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EEA1-8EB8-D946-9A0B-B90880F889BA}" type="datetimeFigureOut">
              <a:rPr lang="en-US" smtClean="0"/>
              <a:t>1/6/21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9F0955-0F50-F541-A5A9-EBD3F7050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939A8-A6E0-9644-88C1-3AB450983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5840-5C3A-F344-9047-EF5CF25B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3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97A61D-BCA3-1B49-ADA7-870B0FF71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EEA1-8EB8-D946-9A0B-B90880F889BA}" type="datetimeFigureOut">
              <a:rPr lang="en-US" smtClean="0"/>
              <a:t>1/6/21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AA616B-C4EB-ED45-9EEE-9C9965E40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AFF9E-DD42-CA41-8875-E062D493A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5840-5C3A-F344-9047-EF5CF25B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74798-B819-7C49-B627-2EA5BE798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CCD75-E68F-6D47-AA79-E579091C0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246A9-3BC3-534E-8306-1FBC7249F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72BD38-BF06-434E-860E-CFCE6D89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EEA1-8EB8-D946-9A0B-B90880F889BA}" type="datetimeFigureOut">
              <a:rPr lang="en-US" smtClean="0"/>
              <a:t>1/6/21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16764-F01C-4045-ADF9-F8BA8B17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BF890-12A8-6241-8F48-8AC7EC15E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5840-5C3A-F344-9047-EF5CF25B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1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760BB-C63F-FA46-B7F6-31C435054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4C758C-6C38-7144-BB87-944ADBF788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1D1D6-1B18-9F4D-8E5B-9F1B535D8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6E7F4-C188-6847-87D5-DE7947469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EEA1-8EB8-D946-9A0B-B90880F889BA}" type="datetimeFigureOut">
              <a:rPr lang="en-US" smtClean="0"/>
              <a:t>1/6/21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F8909-F086-2841-86C7-14C4B6C24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CE551-2DD5-5A42-9C75-496929014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05840-5C3A-F344-9047-EF5CF25B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2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56FE33-6CA0-0B48-A7EE-5A92B4698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40D37-65F6-1C4E-BD41-663E75428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7DF21-DCF8-054D-A55E-8A28A8AB0A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AEEA1-8EB8-D946-9A0B-B90880F889BA}" type="datetimeFigureOut">
              <a:rPr lang="en-US" smtClean="0"/>
              <a:t>1/6/21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4D1DC-0A1D-3B45-B86F-94C115AC4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2C29F-EED2-0B45-B4A7-887D8ED07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05840-5C3A-F344-9047-EF5CF25BE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95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entral.espresso.co.uk/espresso/primary_uk/subject/module/video/item910813/grade1/module910304/collection910346/section911022/index.html?source=search-all-all-all-all&amp;source-keywords=ful%20suffi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1D0D49-885F-8B48-B3EB-26BC24B258AC}"/>
              </a:ext>
            </a:extLst>
          </p:cNvPr>
          <p:cNvSpPr/>
          <p:nvPr/>
        </p:nvSpPr>
        <p:spPr>
          <a:xfrm>
            <a:off x="1970903" y="270014"/>
            <a:ext cx="8723870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b="1" dirty="0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Thursday 7</a:t>
            </a:r>
            <a:r>
              <a:rPr lang="en-GB" sz="2000" b="1" baseline="30000" dirty="0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000" b="1" dirty="0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January 2021</a:t>
            </a:r>
          </a:p>
          <a:p>
            <a:pPr algn="ctr">
              <a:spcAft>
                <a:spcPts val="0"/>
              </a:spcAft>
            </a:pPr>
            <a:r>
              <a:rPr lang="en-GB" sz="2000" b="1" u="sng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LI: To explore t</a:t>
            </a:r>
            <a:r>
              <a:rPr lang="en-GB" sz="2000" b="1" u="sng" dirty="0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he suffix -</a:t>
            </a:r>
            <a:r>
              <a:rPr lang="en-GB" sz="2000" b="1" u="sng" dirty="0" err="1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ful</a:t>
            </a:r>
            <a:endParaRPr lang="en-GB" sz="1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dirty="0"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-</a:t>
            </a:r>
            <a:r>
              <a:rPr lang="en-GB" dirty="0" err="1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ful</a:t>
            </a:r>
            <a:r>
              <a:rPr lang="en-GB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suffix changes a noun to an adjective. </a:t>
            </a:r>
          </a:p>
          <a:p>
            <a:pPr>
              <a:spcAft>
                <a:spcPts val="0"/>
              </a:spcAf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Adding the -</a:t>
            </a:r>
            <a:r>
              <a:rPr lang="en-GB" dirty="0" err="1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ful</a:t>
            </a:r>
            <a:r>
              <a:rPr lang="en-GB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suffix changes the meaning of the word to ‘full of’ + root word.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dirty="0"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Pain + </a:t>
            </a:r>
            <a:r>
              <a:rPr lang="en-GB" dirty="0" err="1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ful</a:t>
            </a:r>
            <a:r>
              <a:rPr lang="en-GB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– painful meaning full of pain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AA89EB-9050-B648-81E2-C81E92E5B0DD}"/>
              </a:ext>
            </a:extLst>
          </p:cNvPr>
          <p:cNvSpPr txBox="1"/>
          <p:nvPr/>
        </p:nvSpPr>
        <p:spPr>
          <a:xfrm>
            <a:off x="535587" y="4533813"/>
            <a:ext cx="1544594" cy="203132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wish + </a:t>
            </a:r>
            <a:r>
              <a:rPr lang="en-US" dirty="0" err="1">
                <a:latin typeface="Comic Sans MS" panose="030F0902030302020204" pitchFamily="66" charset="0"/>
              </a:rPr>
              <a:t>ful</a:t>
            </a:r>
            <a:endParaRPr lang="en-GB" dirty="0">
              <a:latin typeface="Comic Sans MS" panose="030F0902030302020204" pitchFamily="66" charset="0"/>
            </a:endParaRPr>
          </a:p>
          <a:p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 panose="030F0902030302020204" pitchFamily="66" charset="0"/>
              </a:rPr>
              <a:t>hope + </a:t>
            </a:r>
            <a:r>
              <a:rPr lang="en-US" dirty="0" err="1">
                <a:latin typeface="Comic Sans MS" panose="030F0902030302020204" pitchFamily="66" charset="0"/>
              </a:rPr>
              <a:t>ful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endParaRPr lang="en-GB" dirty="0">
              <a:latin typeface="Comic Sans MS" panose="030F0902030302020204" pitchFamily="66" charset="0"/>
            </a:endParaRPr>
          </a:p>
          <a:p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 panose="030F0902030302020204" pitchFamily="66" charset="0"/>
              </a:rPr>
              <a:t>forget + </a:t>
            </a:r>
            <a:r>
              <a:rPr lang="en-US" dirty="0" err="1">
                <a:latin typeface="Comic Sans MS" panose="030F0902030302020204" pitchFamily="66" charset="0"/>
              </a:rPr>
              <a:t>ful</a:t>
            </a:r>
            <a:endParaRPr lang="en-US" dirty="0">
              <a:latin typeface="Comic Sans MS" panose="030F0902030302020204" pitchFamily="66" charset="0"/>
            </a:endParaRPr>
          </a:p>
          <a:p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 panose="030F0902030302020204" pitchFamily="66" charset="0"/>
              </a:rPr>
              <a:t>Pity + </a:t>
            </a:r>
            <a:r>
              <a:rPr lang="en-US" dirty="0" err="1">
                <a:latin typeface="Comic Sans MS" panose="030F0902030302020204" pitchFamily="66" charset="0"/>
              </a:rPr>
              <a:t>ful</a:t>
            </a:r>
            <a:r>
              <a:rPr lang="en-US" dirty="0">
                <a:latin typeface="Comic Sans MS" panose="030F0902030302020204" pitchFamily="66" charset="0"/>
              </a:rPr>
              <a:t>  </a:t>
            </a:r>
            <a:endParaRPr lang="en-GB" dirty="0">
              <a:latin typeface="Comic Sans MS" panose="030F09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12B6D7-FB74-714A-AC29-0287B01DB333}"/>
              </a:ext>
            </a:extLst>
          </p:cNvPr>
          <p:cNvSpPr txBox="1"/>
          <p:nvPr/>
        </p:nvSpPr>
        <p:spPr>
          <a:xfrm>
            <a:off x="328612" y="2653218"/>
            <a:ext cx="11758613" cy="147732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Comic Sans MS" panose="030F0902030302020204" pitchFamily="66" charset="0"/>
              </a:rPr>
              <a:t>Activity 1 </a:t>
            </a:r>
            <a:r>
              <a:rPr lang="en-US" b="1" dirty="0">
                <a:solidFill>
                  <a:srgbClr val="0070C0"/>
                </a:solidFill>
                <a:latin typeface="Comic Sans MS" panose="030F0902030302020204" pitchFamily="66" charset="0"/>
              </a:rPr>
              <a:t>- Watch </a:t>
            </a:r>
            <a:r>
              <a:rPr lang="en-GB" dirty="0">
                <a:solidFill>
                  <a:srgbClr val="0070C0"/>
                </a:solidFill>
                <a:latin typeface="Comic Sans MS" panose="030F0902030302020204" pitchFamily="66" charset="0"/>
              </a:rPr>
              <a:t>-</a:t>
            </a:r>
            <a:r>
              <a:rPr lang="en-GB" b="1" dirty="0" err="1">
                <a:solidFill>
                  <a:srgbClr val="0070C0"/>
                </a:solidFill>
                <a:latin typeface="Comic Sans MS" panose="030F0902030302020204" pitchFamily="66" charset="0"/>
              </a:rPr>
              <a:t>ful</a:t>
            </a:r>
            <a:r>
              <a:rPr lang="en-GB" b="1" dirty="0">
                <a:solidFill>
                  <a:srgbClr val="0070C0"/>
                </a:solidFill>
                <a:latin typeface="Comic Sans MS" panose="030F0902030302020204" pitchFamily="66" charset="0"/>
              </a:rPr>
              <a:t> (&amp; less) video by Espresso</a:t>
            </a:r>
            <a:endParaRPr lang="en-GB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GB" u="sng" dirty="0">
                <a:hlinkClick r:id="rId2"/>
              </a:rPr>
              <a:t>https://central.espresso.co.uk/espresso/primary_uk/subject/module/video/item910813/grade1/module910304/collection910346/section911022/index.html?source=search-all-all-all-all&amp;source-keywords=ful%20suffix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US" b="1" dirty="0"/>
              <a:t>Espresso:</a:t>
            </a:r>
            <a:r>
              <a:rPr lang="en-US" dirty="0"/>
              <a:t> Username </a:t>
            </a:r>
            <a:r>
              <a:rPr lang="en-US" dirty="0">
                <a:solidFill>
                  <a:srgbClr val="0070C0"/>
                </a:solidFill>
              </a:rPr>
              <a:t>Student28779</a:t>
            </a:r>
            <a:r>
              <a:rPr lang="en-US" dirty="0"/>
              <a:t> Password: </a:t>
            </a:r>
            <a:r>
              <a:rPr lang="en-US" dirty="0" err="1">
                <a:solidFill>
                  <a:srgbClr val="0070C0"/>
                </a:solidFill>
              </a:rPr>
              <a:t>esherchurch</a:t>
            </a:r>
            <a:r>
              <a:rPr lang="en-GB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59704A-6455-D744-8D7D-E31AEE03BB61}"/>
              </a:ext>
            </a:extLst>
          </p:cNvPr>
          <p:cNvSpPr txBox="1"/>
          <p:nvPr/>
        </p:nvSpPr>
        <p:spPr>
          <a:xfrm>
            <a:off x="2536224" y="4533813"/>
            <a:ext cx="1643449" cy="203132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hate + </a:t>
            </a:r>
            <a:r>
              <a:rPr lang="en-US" dirty="0" err="1">
                <a:latin typeface="Comic Sans MS" panose="030F0902030302020204" pitchFamily="66" charset="0"/>
              </a:rPr>
              <a:t>ful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endParaRPr lang="en-GB" dirty="0">
              <a:latin typeface="Comic Sans MS" panose="030F0902030302020204" pitchFamily="66" charset="0"/>
            </a:endParaRPr>
          </a:p>
          <a:p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 panose="030F0902030302020204" pitchFamily="66" charset="0"/>
              </a:rPr>
              <a:t>beauty + </a:t>
            </a:r>
            <a:r>
              <a:rPr lang="en-US" dirty="0" err="1">
                <a:latin typeface="Comic Sans MS" panose="030F0902030302020204" pitchFamily="66" charset="0"/>
              </a:rPr>
              <a:t>ful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endParaRPr lang="en-GB" dirty="0">
              <a:latin typeface="Comic Sans MS" panose="030F0902030302020204" pitchFamily="66" charset="0"/>
            </a:endParaRPr>
          </a:p>
          <a:p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 panose="030F0902030302020204" pitchFamily="66" charset="0"/>
              </a:rPr>
              <a:t>pain + </a:t>
            </a:r>
            <a:r>
              <a:rPr lang="en-US" dirty="0" err="1">
                <a:latin typeface="Comic Sans MS" panose="030F0902030302020204" pitchFamily="66" charset="0"/>
              </a:rPr>
              <a:t>ful</a:t>
            </a:r>
            <a:r>
              <a:rPr lang="en-US" dirty="0">
                <a:latin typeface="Comic Sans MS" panose="030F0902030302020204" pitchFamily="66" charset="0"/>
              </a:rPr>
              <a:t> </a:t>
            </a:r>
            <a:endParaRPr lang="en-GB" dirty="0">
              <a:latin typeface="Comic Sans MS" panose="030F0902030302020204" pitchFamily="66" charset="0"/>
            </a:endParaRPr>
          </a:p>
          <a:p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 panose="030F0902030302020204" pitchFamily="66" charset="0"/>
              </a:rPr>
              <a:t>success + </a:t>
            </a:r>
            <a:r>
              <a:rPr lang="en-US" dirty="0" err="1">
                <a:latin typeface="Comic Sans MS" panose="030F0902030302020204" pitchFamily="66" charset="0"/>
              </a:rPr>
              <a:t>ful</a:t>
            </a:r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9E62EB-4313-EA4D-A420-6E003F5CDBA9}"/>
              </a:ext>
            </a:extLst>
          </p:cNvPr>
          <p:cNvSpPr txBox="1"/>
          <p:nvPr/>
        </p:nvSpPr>
        <p:spPr>
          <a:xfrm>
            <a:off x="7793253" y="4395313"/>
            <a:ext cx="4040660" cy="23083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omic Sans MS" panose="030F0902030302020204" pitchFamily="66" charset="0"/>
              </a:rPr>
              <a:t>Activity 3</a:t>
            </a:r>
          </a:p>
          <a:p>
            <a:r>
              <a:rPr lang="en-US" dirty="0">
                <a:latin typeface="Comic Sans MS" panose="030F0902030302020204" pitchFamily="66" charset="0"/>
              </a:rPr>
              <a:t>Explain what happens to the spelling of the root word (noun) when it ends in y?</a:t>
            </a:r>
          </a:p>
          <a:p>
            <a:endParaRPr lang="en-US" dirty="0">
              <a:latin typeface="Comic Sans MS" panose="030F0902030302020204" pitchFamily="66" charset="0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902030302020204" pitchFamily="66" charset="0"/>
              </a:rPr>
              <a:t>Replace the  y with an </a:t>
            </a:r>
            <a:r>
              <a:rPr lang="en-US" dirty="0" err="1">
                <a:solidFill>
                  <a:srgbClr val="FF0000"/>
                </a:solidFill>
                <a:latin typeface="Comic Sans MS" panose="030F0902030302020204" pitchFamily="66" charset="0"/>
              </a:rPr>
              <a:t>i</a:t>
            </a:r>
            <a:endParaRPr lang="en-US" dirty="0">
              <a:solidFill>
                <a:srgbClr val="FF0000"/>
              </a:solidFill>
              <a:latin typeface="Comic Sans MS" panose="030F0902030302020204" pitchFamily="66" charset="0"/>
            </a:endParaRPr>
          </a:p>
          <a:p>
            <a:endParaRPr lang="en-US" dirty="0">
              <a:latin typeface="Comic Sans MS" panose="030F0902030302020204" pitchFamily="66" charset="0"/>
            </a:endParaRPr>
          </a:p>
          <a:p>
            <a:pPr algn="ctr"/>
            <a:r>
              <a:rPr lang="en-US" dirty="0">
                <a:latin typeface="Comic Sans MS" panose="030F0902030302020204" pitchFamily="66" charset="0"/>
              </a:rPr>
              <a:t>pity + </a:t>
            </a:r>
            <a:r>
              <a:rPr lang="en-US" dirty="0" err="1">
                <a:latin typeface="Comic Sans MS" panose="030F0902030302020204" pitchFamily="66" charset="0"/>
              </a:rPr>
              <a:t>ful</a:t>
            </a:r>
            <a:r>
              <a:rPr lang="en-US" dirty="0">
                <a:latin typeface="Comic Sans MS" panose="030F0902030302020204" pitchFamily="66" charset="0"/>
              </a:rPr>
              <a:t> becomes pitiful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95EFB2-E23B-C74B-983E-7550D1AFFFB0}"/>
              </a:ext>
            </a:extLst>
          </p:cNvPr>
          <p:cNvSpPr txBox="1"/>
          <p:nvPr/>
        </p:nvSpPr>
        <p:spPr>
          <a:xfrm>
            <a:off x="4329113" y="4533813"/>
            <a:ext cx="3314700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omic Sans MS" panose="030F0902030302020204" pitchFamily="66" charset="0"/>
              </a:rPr>
              <a:t>Activity 2</a:t>
            </a: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Copy the nouns and add the suffix –</a:t>
            </a:r>
            <a:r>
              <a:rPr lang="en-US" dirty="0" err="1">
                <a:solidFill>
                  <a:srgbClr val="0070C0"/>
                </a:solidFill>
                <a:latin typeface="Comic Sans MS" panose="030F0902030302020204" pitchFamily="66" charset="0"/>
              </a:rPr>
              <a:t>ful</a:t>
            </a:r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 to change them into adjectives. </a:t>
            </a: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Check the spellings of the adjectives made.</a:t>
            </a:r>
          </a:p>
        </p:txBody>
      </p:sp>
    </p:spTree>
    <p:extLst>
      <p:ext uri="{BB962C8B-B14F-4D97-AF65-F5344CB8AC3E}">
        <p14:creationId xmlns:p14="http://schemas.microsoft.com/office/powerpoint/2010/main" val="3707357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48555C-A40D-814F-BC6B-A63ADB7461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5051" y="1608996"/>
            <a:ext cx="7005336" cy="5021254"/>
          </a:xfrm>
          <a:prstGeom prst="rect">
            <a:avLst/>
          </a:prstGeom>
          <a:ln>
            <a:solidFill>
              <a:srgbClr val="00B0F0"/>
            </a:solidFill>
          </a:ln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548A47F-5D20-9A49-BDCA-41F49DA6162F}"/>
              </a:ext>
            </a:extLst>
          </p:cNvPr>
          <p:cNvCxnSpPr/>
          <p:nvPr/>
        </p:nvCxnSpPr>
        <p:spPr>
          <a:xfrm flipV="1">
            <a:off x="5947719" y="4263081"/>
            <a:ext cx="0" cy="9267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BF26C79-A9A5-FB4D-AA84-336E1B116E3A}"/>
              </a:ext>
            </a:extLst>
          </p:cNvPr>
          <p:cNvSpPr txBox="1"/>
          <p:nvPr/>
        </p:nvSpPr>
        <p:spPr>
          <a:xfrm>
            <a:off x="1416522" y="444158"/>
            <a:ext cx="906239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omic Sans MS" panose="030F0902030302020204" pitchFamily="66" charset="0"/>
              </a:rPr>
              <a:t>Activity 4 </a:t>
            </a:r>
            <a:r>
              <a:rPr lang="en-US" dirty="0">
                <a:solidFill>
                  <a:srgbClr val="00B050"/>
                </a:solidFill>
                <a:latin typeface="Comic Sans MS" panose="030F0902030302020204" pitchFamily="66" charset="0"/>
              </a:rPr>
              <a:t>– </a:t>
            </a:r>
            <a:r>
              <a:rPr lang="en-US" dirty="0">
                <a:latin typeface="Comic Sans MS" panose="030F0902030302020204" pitchFamily="66" charset="0"/>
              </a:rPr>
              <a:t>Copy the spider diagram and add the </a:t>
            </a:r>
            <a:r>
              <a:rPr lang="en-US" dirty="0" err="1">
                <a:latin typeface="Comic Sans MS" panose="030F0902030302020204" pitchFamily="66" charset="0"/>
              </a:rPr>
              <a:t>ful</a:t>
            </a:r>
            <a:r>
              <a:rPr lang="en-US" dirty="0">
                <a:latin typeface="Comic Sans MS" panose="030F0902030302020204" pitchFamily="66" charset="0"/>
              </a:rPr>
              <a:t> suffix to make adjectives.</a:t>
            </a:r>
          </a:p>
          <a:p>
            <a:pPr algn="ctr"/>
            <a:endParaRPr lang="en-US" dirty="0">
              <a:latin typeface="Comic Sans MS" panose="030F0902030302020204" pitchFamily="66" charset="0"/>
            </a:endParaRPr>
          </a:p>
          <a:p>
            <a:pPr algn="ctr"/>
            <a:r>
              <a:rPr lang="en-US" dirty="0">
                <a:latin typeface="Comic Sans MS" panose="030F0902030302020204" pitchFamily="66" charset="0"/>
              </a:rPr>
              <a:t>Take care when adding </a:t>
            </a:r>
            <a:r>
              <a:rPr lang="en-US" dirty="0" err="1">
                <a:latin typeface="Comic Sans MS" panose="030F0902030302020204" pitchFamily="66" charset="0"/>
              </a:rPr>
              <a:t>ful</a:t>
            </a:r>
            <a:r>
              <a:rPr lang="en-US" dirty="0">
                <a:latin typeface="Comic Sans MS" panose="030F0902030302020204" pitchFamily="66" charset="0"/>
              </a:rPr>
              <a:t> to words ending in y.</a:t>
            </a:r>
          </a:p>
        </p:txBody>
      </p:sp>
    </p:spTree>
    <p:extLst>
      <p:ext uri="{BB962C8B-B14F-4D97-AF65-F5344CB8AC3E}">
        <p14:creationId xmlns:p14="http://schemas.microsoft.com/office/powerpoint/2010/main" val="915288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381321-7FDA-A54F-8593-27FD7294C206}"/>
              </a:ext>
            </a:extLst>
          </p:cNvPr>
          <p:cNvSpPr/>
          <p:nvPr/>
        </p:nvSpPr>
        <p:spPr>
          <a:xfrm>
            <a:off x="506628" y="148281"/>
            <a:ext cx="11565925" cy="6647974"/>
          </a:xfrm>
          <a:prstGeom prst="rect">
            <a:avLst/>
          </a:prstGeom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000" b="1" dirty="0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suffix -</a:t>
            </a:r>
            <a:r>
              <a:rPr lang="en-GB" sz="2000" b="1" dirty="0" err="1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ful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70C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-</a:t>
            </a:r>
            <a:r>
              <a:rPr lang="en-GB" dirty="0" err="1">
                <a:solidFill>
                  <a:srgbClr val="0070C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ful</a:t>
            </a:r>
            <a:r>
              <a:rPr lang="en-GB" dirty="0">
                <a:solidFill>
                  <a:srgbClr val="0070C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suffix changes a noun to an adjective. </a:t>
            </a:r>
            <a:endParaRPr lang="en-GB" sz="1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70C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Adding the -</a:t>
            </a:r>
            <a:r>
              <a:rPr lang="en-GB" dirty="0" err="1">
                <a:solidFill>
                  <a:srgbClr val="0070C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ful</a:t>
            </a:r>
            <a:r>
              <a:rPr lang="en-GB" dirty="0">
                <a:solidFill>
                  <a:srgbClr val="0070C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suffix changes the meaning of the word to ‘full of’ + root word. </a:t>
            </a:r>
            <a:endParaRPr lang="en-GB" sz="1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70C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Pain + </a:t>
            </a:r>
            <a:r>
              <a:rPr lang="en-GB" dirty="0" err="1">
                <a:solidFill>
                  <a:srgbClr val="0070C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ful</a:t>
            </a:r>
            <a:r>
              <a:rPr lang="en-GB" dirty="0">
                <a:solidFill>
                  <a:srgbClr val="0070C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– painful</a:t>
            </a:r>
          </a:p>
          <a:p>
            <a:pPr algn="ctr">
              <a:spcAft>
                <a:spcPts val="0"/>
              </a:spcAft>
            </a:pPr>
            <a:endParaRPr lang="en-GB" dirty="0">
              <a:solidFill>
                <a:srgbClr val="0070C0"/>
              </a:solidFill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b="1">
                <a:solidFill>
                  <a:srgbClr val="00B05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Activity 5 </a:t>
            </a:r>
            <a:r>
              <a:rPr lang="en-GB" dirty="0">
                <a:solidFill>
                  <a:srgbClr val="0070C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Read the sentences. Add -</a:t>
            </a:r>
            <a:r>
              <a:rPr lang="en-GB" dirty="0" err="1">
                <a:solidFill>
                  <a:srgbClr val="0070C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ful</a:t>
            </a:r>
            <a:r>
              <a:rPr lang="en-GB" dirty="0">
                <a:solidFill>
                  <a:srgbClr val="0070C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to the noun to complete the sentence.</a:t>
            </a:r>
          </a:p>
          <a:p>
            <a:pPr algn="ctr">
              <a:spcAft>
                <a:spcPts val="0"/>
              </a:spcAft>
            </a:pPr>
            <a:endParaRPr lang="en-GB" sz="1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dirty="0">
                <a:solidFill>
                  <a:srgbClr val="0070C0"/>
                </a:solidFill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Write the sentences in your book and underline the adjectives you have made.</a:t>
            </a:r>
            <a:endParaRPr lang="en-GB" sz="1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dog looked at the bone with __________ eyes.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sz="1400" dirty="0">
              <a:effectLst/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Grandma seemed very  _________________ with her family around.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dirty="0"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When I fell off my bike onto the rocks it was very ______________.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dirty="0"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sunflower was ________________.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dirty="0"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That was a _________________ thing to say to your brother.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dirty="0"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can be so ________________ sometimes!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dirty="0"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am ______________ that it will snow in January.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dirty="0">
              <a:latin typeface="Comic Sans MS" panose="030F09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effectLst/>
                <a:latin typeface="Comic Sans MS" panose="030F09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cat looked _____________ purring outside in the freezing cold.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3EB436-AAF6-FA47-B333-28F56B3707AF}"/>
              </a:ext>
            </a:extLst>
          </p:cNvPr>
          <p:cNvSpPr txBox="1"/>
          <p:nvPr/>
        </p:nvSpPr>
        <p:spPr>
          <a:xfrm>
            <a:off x="9474929" y="2487382"/>
            <a:ext cx="1779374" cy="4247317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wish + </a:t>
            </a:r>
            <a:r>
              <a:rPr lang="en-US" dirty="0" err="1">
                <a:solidFill>
                  <a:srgbClr val="0070C0"/>
                </a:solidFill>
                <a:latin typeface="Comic Sans MS" panose="030F0902030302020204" pitchFamily="66" charset="0"/>
              </a:rPr>
              <a:t>ful</a:t>
            </a:r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 </a:t>
            </a: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cheer + </a:t>
            </a:r>
            <a:r>
              <a:rPr lang="en-US" dirty="0" err="1">
                <a:solidFill>
                  <a:srgbClr val="0070C0"/>
                </a:solidFill>
                <a:latin typeface="Comic Sans MS" panose="030F0902030302020204" pitchFamily="66" charset="0"/>
              </a:rPr>
              <a:t>ful</a:t>
            </a:r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pain + </a:t>
            </a:r>
            <a:r>
              <a:rPr lang="en-US" dirty="0" err="1">
                <a:solidFill>
                  <a:srgbClr val="0070C0"/>
                </a:solidFill>
                <a:latin typeface="Comic Sans MS" panose="030F0902030302020204" pitchFamily="66" charset="0"/>
              </a:rPr>
              <a:t>ful</a:t>
            </a:r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beauty + </a:t>
            </a:r>
            <a:r>
              <a:rPr lang="en-US" dirty="0" err="1">
                <a:solidFill>
                  <a:srgbClr val="0070C0"/>
                </a:solidFill>
                <a:latin typeface="Comic Sans MS" panose="030F0902030302020204" pitchFamily="66" charset="0"/>
              </a:rPr>
              <a:t>ful</a:t>
            </a:r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hate + </a:t>
            </a:r>
            <a:r>
              <a:rPr lang="en-US" dirty="0" err="1">
                <a:solidFill>
                  <a:srgbClr val="0070C0"/>
                </a:solidFill>
                <a:latin typeface="Comic Sans MS" panose="030F0902030302020204" pitchFamily="66" charset="0"/>
              </a:rPr>
              <a:t>ful</a:t>
            </a:r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forget + </a:t>
            </a:r>
            <a:r>
              <a:rPr lang="en-US" dirty="0" err="1">
                <a:solidFill>
                  <a:srgbClr val="0070C0"/>
                </a:solidFill>
                <a:latin typeface="Comic Sans MS" panose="030F0902030302020204" pitchFamily="66" charset="0"/>
              </a:rPr>
              <a:t>ful</a:t>
            </a:r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hope + </a:t>
            </a:r>
            <a:r>
              <a:rPr lang="en-US" dirty="0" err="1">
                <a:solidFill>
                  <a:srgbClr val="0070C0"/>
                </a:solidFill>
                <a:latin typeface="Comic Sans MS" panose="030F0902030302020204" pitchFamily="66" charset="0"/>
              </a:rPr>
              <a:t>ful</a:t>
            </a:r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pity + </a:t>
            </a:r>
            <a:r>
              <a:rPr lang="en-US" dirty="0" err="1">
                <a:solidFill>
                  <a:srgbClr val="0070C0"/>
                </a:solidFill>
                <a:latin typeface="Comic Sans MS" panose="030F0902030302020204" pitchFamily="66" charset="0"/>
              </a:rPr>
              <a:t>ful</a:t>
            </a:r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D96DB4-F4CF-B740-BFD2-E16934F0DD1E}"/>
              </a:ext>
            </a:extLst>
          </p:cNvPr>
          <p:cNvSpPr/>
          <p:nvPr/>
        </p:nvSpPr>
        <p:spPr>
          <a:xfrm>
            <a:off x="1914525" y="148281"/>
            <a:ext cx="8729663" cy="22234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5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396</Words>
  <Application>Microsoft Macintosh PowerPoint</Application>
  <PresentationFormat>Widescreen</PresentationFormat>
  <Paragraphs>78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saira valambhia</dc:creator>
  <cp:lastModifiedBy>saira valambhia</cp:lastModifiedBy>
  <cp:revision>2</cp:revision>
  <dcterms:created xsi:type="dcterms:W3CDTF">2021-01-06T08:21:43Z</dcterms:created>
  <dcterms:modified xsi:type="dcterms:W3CDTF">2021-01-06T10:17:28Z</dcterms:modified>
</cp:coreProperties>
</file>