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  <p:sldId id="261" r:id="rId3"/>
    <p:sldId id="262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50"/>
    <p:restoredTop sz="94915"/>
  </p:normalViewPr>
  <p:slideViewPr>
    <p:cSldViewPr snapToGrid="0" snapToObjects="1">
      <p:cViewPr varScale="1">
        <p:scale>
          <a:sx n="90" d="100"/>
          <a:sy n="90" d="100"/>
        </p:scale>
        <p:origin x="118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9C8122-29C8-9645-9117-3C3FBDAFB6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1C0A18-868D-D54B-A97A-0ADA4358C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42066B-8DFF-9247-A30C-8FD8FCE03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53759-A8FF-EC44-8AE4-9B59339EA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9F1E30-3834-D741-974C-3F790B71A3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520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3E913-326E-C744-9615-5C2785C21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8642F9-F19D-F14D-A6D6-A7187BC7C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814D24-C697-214A-BB9C-02FBD007A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60EC7-BC47-B443-97B5-0E501C439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F3B267-8751-124A-9892-416ACFA8C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34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759E91-B379-724B-BF34-1AF5FBF0D8C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4FA2E-A7DF-E742-91A5-29E1CB7BEC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6FDC31-1F70-454C-BEA0-FE3AF704E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716262-FD24-EB4F-A1CA-BD374A8C0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66FD0-50D4-F346-8E84-278FD483B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7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F3FA7-243C-5547-8EBF-2954C3F2C4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13398-2891-2848-BB94-0DC7EA74CF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D6729D-A0F2-A24F-9254-BAAA71193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CC1833-EF1C-DB41-B04E-A0297C06D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2CC742-7151-BE49-B9C0-FE0334A94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244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1F3B32-6FDE-F74E-9B78-07DD53444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242FE5-7011-7544-82EC-0805DC0800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4D9B2-EB40-2446-9369-5492E271D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49A4C-DADD-E541-94C8-2D8510AD9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771D11-BE86-A646-92A8-3F649633D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013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D4D08-06AE-C646-962D-6E81DB711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02D028-7ED5-9B4C-A6BD-2D5E4652C9B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B68407-1AE7-5A42-BFE3-35ACEFC2BE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CD463C-588C-0049-8AA3-DB4797F29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54FE3F-5075-1440-9CC0-4E3B08D41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5BCE0-0A03-6B4F-8AC3-A4A063115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996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72B180-575D-C840-90BD-A9978D6A5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E1450B-51B3-A242-97D0-3B83B72A7F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7C3FCD-B51D-5A47-922B-88985D24E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A60648-3354-B344-BA3C-3F7804AD74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1319B0-7704-C34A-A8DD-C90B327426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1EAF47-AC63-3046-99EA-E490A1C1A9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619784-1C5B-B641-AA99-265E2BE22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EE1CCDC-CE9A-6A47-A6FD-52DB8C263A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830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83A5F-BC65-274D-AFF6-8DABFB4C9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D4DFFE-56C5-5547-8306-63C53935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819F57-8A45-FC4D-BDA3-8D8D20EE0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9F4285-7B4A-FC4A-BF16-4556BC8787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536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AD58F5-9906-6B4E-AFE9-916EA87A19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4D1AA2-47B3-954A-AC68-0B1D3FB13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9B2477-D8B8-6D46-8848-F554670B75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65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3F1C7-2D2A-A44B-8FDA-F059D28587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6370D-317B-9546-A2C3-A3DD62F63C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4EF086-677B-C841-8F61-9A76915599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12B164-DBDA-4A44-81F1-49D83E3D5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82AB91-7BB4-5443-B109-114C00B2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6BD706-8111-E347-A08B-86C610213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224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8E316-D32E-8448-B137-6EE5E1114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D724839-04C1-754A-BF55-A2758E40E70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8C212-1950-874A-BC3A-B1A958E63B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5CABCF-1244-8847-9B85-EC9107AF1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0E6BD-211F-FF4C-98B1-96D0E0EE2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0AEE90-B9B3-D84A-B1D1-8EC5A96E0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33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C5E551-088B-0F4F-9593-78BE5E858A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655DC-0F5B-094B-B4E6-E2D04FCE16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723FC-FFA9-1642-95B9-C92B3B1ACE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40802-BDA3-ED4E-913B-40A53DE848F8}" type="datetimeFigureOut">
              <a:rPr lang="en-US" smtClean="0"/>
              <a:t>1/6/21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89AEB-C0D6-F84A-94AC-957C774422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BA6703-2780-A84B-9606-F7978021BA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F3905-4C71-7845-8346-036913333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10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entral.espresso.co.uk/espresso/primary_uk/subject/module/video/item911513/grade1/module910304/collection910337/section911510/index.html?source=search-all-all-all-all&amp;source-keywords=suffix%20ness" TargetMode="External"/><Relationship Id="rId2" Type="http://schemas.openxmlformats.org/officeDocument/2006/relationships/hyperlink" Target="https://wordwall.net/resource/295916/english/suffix-ness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70A5A26-4068-D243-92F3-E87DB6485FB9}"/>
              </a:ext>
            </a:extLst>
          </p:cNvPr>
          <p:cNvSpPr txBox="1"/>
          <p:nvPr/>
        </p:nvSpPr>
        <p:spPr>
          <a:xfrm>
            <a:off x="2686051" y="800100"/>
            <a:ext cx="6586538" cy="369331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 fontAlgn="base"/>
            <a:r>
              <a:rPr lang="en-GB" sz="2400" b="1" dirty="0">
                <a:latin typeface="Comic Sans MS" panose="030F0902030302020204" pitchFamily="66" charset="0"/>
              </a:rPr>
              <a:t>Friday 8</a:t>
            </a:r>
            <a:r>
              <a:rPr lang="en-GB" sz="2400" b="1" baseline="30000" dirty="0">
                <a:latin typeface="Comic Sans MS" panose="030F0902030302020204" pitchFamily="66" charset="0"/>
              </a:rPr>
              <a:t>th</a:t>
            </a:r>
            <a:r>
              <a:rPr lang="en-GB" sz="2400" b="1" dirty="0">
                <a:latin typeface="Comic Sans MS" panose="030F0902030302020204" pitchFamily="66" charset="0"/>
              </a:rPr>
              <a:t> January 2021</a:t>
            </a:r>
          </a:p>
          <a:p>
            <a:pPr algn="ctr" fontAlgn="base"/>
            <a:endParaRPr lang="en-GB" sz="2400" b="1" dirty="0">
              <a:latin typeface="Comic Sans MS" panose="030F0902030302020204" pitchFamily="66" charset="0"/>
            </a:endParaRPr>
          </a:p>
          <a:p>
            <a:pPr algn="ctr" fontAlgn="base"/>
            <a:r>
              <a:rPr lang="en-GB" sz="2400" b="1" dirty="0">
                <a:latin typeface="Comic Sans MS" panose="030F0902030302020204" pitchFamily="66" charset="0"/>
              </a:rPr>
              <a:t>LI: To explore the suffix –ness</a:t>
            </a:r>
            <a:endParaRPr lang="en-GB" sz="2400" dirty="0">
              <a:latin typeface="Comic Sans MS" panose="030F0902030302020204" pitchFamily="66" charset="0"/>
            </a:endParaRPr>
          </a:p>
          <a:p>
            <a:pPr fontAlgn="base"/>
            <a:r>
              <a:rPr lang="en-GB" sz="2400" dirty="0">
                <a:latin typeface="Comic Sans MS" panose="030F0902030302020204" pitchFamily="66" charset="0"/>
              </a:rPr>
              <a:t> </a:t>
            </a:r>
          </a:p>
          <a:p>
            <a:pPr algn="ctr"/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-ness suffix changes the word to a noun. </a:t>
            </a:r>
          </a:p>
          <a:p>
            <a:pPr algn="ctr"/>
            <a:endParaRPr lang="en-US" sz="2400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example</a:t>
            </a:r>
          </a:p>
          <a:p>
            <a:pPr algn="ctr"/>
            <a:endParaRPr lang="en-US" sz="2400" dirty="0"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 + ness becomes sadness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65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032DE74-1B7A-A847-B6F1-0110D1C1B715}"/>
              </a:ext>
            </a:extLst>
          </p:cNvPr>
          <p:cNvSpPr/>
          <p:nvPr/>
        </p:nvSpPr>
        <p:spPr>
          <a:xfrm>
            <a:off x="370703" y="487740"/>
            <a:ext cx="4979773" cy="6186309"/>
          </a:xfrm>
          <a:prstGeom prst="rect">
            <a:avLst/>
          </a:prstGeom>
          <a:ln>
            <a:solidFill>
              <a:srgbClr val="00B0F0"/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b="1" dirty="0">
                <a:latin typeface="Comic Sans MS" panose="030F0902030302020204" pitchFamily="66" charset="0"/>
                <a:ea typeface="Times New Roman" panose="02020603050405020304" pitchFamily="18" charset="0"/>
                <a:cs typeface="ArialMT"/>
              </a:rPr>
              <a:t>The –ness suffix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-ness suffix changes the word to a noun.</a:t>
            </a:r>
          </a:p>
          <a:p>
            <a:pPr>
              <a:spcAft>
                <a:spcPts val="0"/>
              </a:spcAft>
            </a:pPr>
            <a:endParaRPr lang="en-GB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dirty="0">
                <a:effectLst/>
                <a:latin typeface="Comic Sans MS" panose="030F0902030302020204" pitchFamily="66" charset="0"/>
                <a:ea typeface="Times New Roman" panose="02020603050405020304" pitchFamily="18" charset="0"/>
              </a:rPr>
              <a:t>Copy the words and add ness to them.</a:t>
            </a:r>
          </a:p>
          <a:p>
            <a:pPr>
              <a:spcAft>
                <a:spcPts val="0"/>
              </a:spcAft>
            </a:pPr>
            <a:endParaRPr lang="en-GB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sad + ness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tired + ness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fair + ness </a:t>
            </a:r>
          </a:p>
          <a:p>
            <a:pPr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kind + ness 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lovely + ness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fit + ness 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foolish + ness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tidy + ness 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rgbClr val="0070C0"/>
              </a:solidFill>
              <a:latin typeface="Comic Sans MS" panose="030F090203030202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happy + ness </a:t>
            </a:r>
            <a:endParaRPr lang="en-GB" sz="2800" dirty="0">
              <a:effectLst/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E2C01A5-D168-5B4C-A771-5197987B7907}"/>
              </a:ext>
            </a:extLst>
          </p:cNvPr>
          <p:cNvSpPr txBox="1"/>
          <p:nvPr/>
        </p:nvSpPr>
        <p:spPr>
          <a:xfrm>
            <a:off x="5782963" y="593124"/>
            <a:ext cx="6240162" cy="175432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Explain what happens to the spelling of the root word when it ends in y?</a:t>
            </a:r>
          </a:p>
          <a:p>
            <a:endParaRPr lang="en-US" dirty="0">
              <a:latin typeface="Comic Sans MS" panose="030F0902030302020204" pitchFamily="66" charset="0"/>
            </a:endParaRPr>
          </a:p>
          <a:p>
            <a:pPr algn="ctr"/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Replace the  y with an 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i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pPr algn="ctr"/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pPr algn="ctr"/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Lovely </a:t>
            </a: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ness becomes loveliness</a:t>
            </a:r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1987AD-7259-9141-A885-770B532CB124}"/>
              </a:ext>
            </a:extLst>
          </p:cNvPr>
          <p:cNvSpPr txBox="1"/>
          <p:nvPr/>
        </p:nvSpPr>
        <p:spPr>
          <a:xfrm>
            <a:off x="5782963" y="2953265"/>
            <a:ext cx="6240162" cy="923330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Online </a:t>
            </a:r>
            <a:r>
              <a:rPr lang="en-GB" dirty="0" err="1"/>
              <a:t>wordsearch</a:t>
            </a:r>
            <a:r>
              <a:rPr lang="en-GB" dirty="0"/>
              <a:t> for -ness </a:t>
            </a:r>
          </a:p>
          <a:p>
            <a:r>
              <a:rPr lang="en-GB" u="sng" dirty="0">
                <a:hlinkClick r:id="rId2"/>
              </a:rPr>
              <a:t>https://wordwall.net/resource/295916/english/suffix-ness</a:t>
            </a:r>
            <a:endParaRPr lang="en-GB" dirty="0"/>
          </a:p>
          <a:p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FE84B2-DD1C-A74E-9682-B7CF3A49EE85}"/>
              </a:ext>
            </a:extLst>
          </p:cNvPr>
          <p:cNvSpPr txBox="1"/>
          <p:nvPr/>
        </p:nvSpPr>
        <p:spPr>
          <a:xfrm>
            <a:off x="5782963" y="4992811"/>
            <a:ext cx="6240162" cy="1754326"/>
          </a:xfrm>
          <a:prstGeom prst="rect">
            <a:avLst/>
          </a:prstGeom>
          <a:noFill/>
          <a:ln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902030302020204" pitchFamily="66" charset="0"/>
              </a:rPr>
              <a:t>Watch video from 1.15 mins for ness suffix</a:t>
            </a:r>
            <a:endParaRPr lang="en-GB" dirty="0">
              <a:solidFill>
                <a:srgbClr val="FF0000"/>
              </a:solidFill>
              <a:latin typeface="Comic Sans MS" panose="030F0902030302020204" pitchFamily="66" charset="0"/>
            </a:endParaRPr>
          </a:p>
          <a:p>
            <a:r>
              <a:rPr lang="en-GB" u="sng" dirty="0">
                <a:hlinkClick r:id="rId3"/>
              </a:rPr>
              <a:t>https://central.espresso.co.uk/espresso/primary_uk/subject/module/video/item911513/grade1/module910304/collection910337/section911510/index.html?source=search-all-all-all-all&amp;source-keywords=suffix%20ness</a:t>
            </a:r>
            <a:endParaRPr lang="en-GB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ED68E6-B98C-2741-ABDA-C8F7F4D73F4F}"/>
              </a:ext>
            </a:extLst>
          </p:cNvPr>
          <p:cNvSpPr txBox="1"/>
          <p:nvPr/>
        </p:nvSpPr>
        <p:spPr>
          <a:xfrm>
            <a:off x="2196220" y="118408"/>
            <a:ext cx="132873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40B5FA-205B-B544-9CAD-5B1D696E7A9B}"/>
              </a:ext>
            </a:extLst>
          </p:cNvPr>
          <p:cNvSpPr txBox="1"/>
          <p:nvPr/>
        </p:nvSpPr>
        <p:spPr>
          <a:xfrm>
            <a:off x="7695750" y="223792"/>
            <a:ext cx="2414587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2 </a:t>
            </a:r>
            <a:r>
              <a:rPr lang="en-US" dirty="0">
                <a:latin typeface="Comic Sans MS" panose="030F0902030302020204" pitchFamily="66" charset="0"/>
              </a:rPr>
              <a:t>- Explain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869E090-A046-244B-AC13-2A5F1E235AC9}"/>
              </a:ext>
            </a:extLst>
          </p:cNvPr>
          <p:cNvSpPr txBox="1"/>
          <p:nvPr/>
        </p:nvSpPr>
        <p:spPr>
          <a:xfrm>
            <a:off x="7309986" y="2583933"/>
            <a:ext cx="3186113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3 </a:t>
            </a:r>
            <a:r>
              <a:rPr lang="en-US" dirty="0">
                <a:latin typeface="Comic Sans MS" panose="030F0902030302020204" pitchFamily="66" charset="0"/>
              </a:rPr>
              <a:t>- Complete online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D878A4B-F697-C043-8654-828D0EADAA08}"/>
              </a:ext>
            </a:extLst>
          </p:cNvPr>
          <p:cNvSpPr txBox="1"/>
          <p:nvPr/>
        </p:nvSpPr>
        <p:spPr>
          <a:xfrm>
            <a:off x="6050948" y="4306157"/>
            <a:ext cx="5704187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4 </a:t>
            </a:r>
            <a:r>
              <a:rPr lang="en-US" dirty="0">
                <a:latin typeface="Comic Sans MS" panose="030F0902030302020204" pitchFamily="66" charset="0"/>
              </a:rPr>
              <a:t>- Watch espresso video</a:t>
            </a:r>
          </a:p>
          <a:p>
            <a:pPr algn="ctr"/>
            <a:r>
              <a:rPr lang="en-US" b="1" dirty="0"/>
              <a:t>Espresso:</a:t>
            </a:r>
            <a:r>
              <a:rPr lang="en-US" dirty="0"/>
              <a:t> Username </a:t>
            </a:r>
            <a:r>
              <a:rPr lang="en-US" dirty="0">
                <a:solidFill>
                  <a:srgbClr val="0070C0"/>
                </a:solidFill>
              </a:rPr>
              <a:t>Student28779</a:t>
            </a:r>
            <a:r>
              <a:rPr lang="en-US" dirty="0"/>
              <a:t> Password: </a:t>
            </a:r>
            <a:r>
              <a:rPr lang="en-US" dirty="0" err="1">
                <a:solidFill>
                  <a:srgbClr val="0070C0"/>
                </a:solidFill>
              </a:rPr>
              <a:t>esherchurch</a:t>
            </a:r>
            <a:r>
              <a:rPr lang="en-GB" dirty="0">
                <a:solidFill>
                  <a:srgbClr val="0070C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024732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304733D-4A9F-E243-B348-3B559F9484E1}"/>
              </a:ext>
            </a:extLst>
          </p:cNvPr>
          <p:cNvSpPr txBox="1"/>
          <p:nvPr/>
        </p:nvSpPr>
        <p:spPr>
          <a:xfrm>
            <a:off x="2224216" y="481914"/>
            <a:ext cx="7117492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mic Sans MS" panose="030F0902030302020204" pitchFamily="66" charset="0"/>
              </a:rPr>
              <a:t>The suffix –ness</a:t>
            </a:r>
          </a:p>
          <a:p>
            <a:pPr algn="ctr"/>
            <a:r>
              <a:rPr lang="en-US" dirty="0">
                <a:latin typeface="Comic Sans MS" panose="030F0902030302020204" pitchFamily="66" charset="0"/>
              </a:rPr>
              <a:t>The –ness suffix changes the root word to a noun.</a:t>
            </a:r>
          </a:p>
          <a:p>
            <a:pPr algn="ctr"/>
            <a:endParaRPr lang="en-US" dirty="0">
              <a:latin typeface="Comic Sans MS" panose="030F09020303020202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90848DC-2082-BB46-A747-FFD4968E5899}"/>
              </a:ext>
            </a:extLst>
          </p:cNvPr>
          <p:cNvSpPr txBox="1"/>
          <p:nvPr/>
        </p:nvSpPr>
        <p:spPr>
          <a:xfrm>
            <a:off x="420131" y="1544594"/>
            <a:ext cx="1631092" cy="5078313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sadness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tiredness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fairness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kindness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loveliness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fitness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foolishness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tidiness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happiness</a:t>
            </a:r>
            <a:endParaRPr lang="en-GB" dirty="0">
              <a:solidFill>
                <a:srgbClr val="0070C0"/>
              </a:solidFill>
              <a:latin typeface="Comic Sans MS" panose="030F0902030302020204" pitchFamily="66" charset="0"/>
            </a:endParaRP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3172F88-0CFC-D340-B6B0-72EAC5E0CB09}"/>
              </a:ext>
            </a:extLst>
          </p:cNvPr>
          <p:cNvSpPr txBox="1"/>
          <p:nvPr/>
        </p:nvSpPr>
        <p:spPr>
          <a:xfrm>
            <a:off x="2903837" y="2324340"/>
            <a:ext cx="5758248" cy="2031325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latin typeface="Comic Sans MS" panose="030F0902030302020204" pitchFamily="66" charset="0"/>
              </a:rPr>
              <a:t>1. Write each of these words in a sentence. </a:t>
            </a: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2. Underline the –ness word you have used. </a:t>
            </a: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3. Use capital letters and full stops.</a:t>
            </a:r>
          </a:p>
          <a:p>
            <a:endParaRPr lang="en-US" dirty="0">
              <a:latin typeface="Comic Sans MS" panose="030F0902030302020204" pitchFamily="66" charset="0"/>
            </a:endParaRPr>
          </a:p>
          <a:p>
            <a:r>
              <a:rPr lang="en-US" dirty="0">
                <a:latin typeface="Comic Sans MS" panose="030F0902030302020204" pitchFamily="66" charset="0"/>
              </a:rPr>
              <a:t>4. Check the spellings of the words you have used.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5C88C2F-E96B-8941-8951-5943902B389E}"/>
              </a:ext>
            </a:extLst>
          </p:cNvPr>
          <p:cNvSpPr txBox="1"/>
          <p:nvPr/>
        </p:nvSpPr>
        <p:spPr>
          <a:xfrm>
            <a:off x="5025724" y="1955008"/>
            <a:ext cx="1514475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5 </a:t>
            </a:r>
          </a:p>
        </p:txBody>
      </p:sp>
    </p:spTree>
    <p:extLst>
      <p:ext uri="{BB962C8B-B14F-4D97-AF65-F5344CB8AC3E}">
        <p14:creationId xmlns:p14="http://schemas.microsoft.com/office/powerpoint/2010/main" val="2695505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DFFD21-FC37-DF40-9EE7-77E2EF1D22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291" y="1247775"/>
            <a:ext cx="8066774" cy="561022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D51F8FA-521C-3245-AA85-A2E8C60125D5}"/>
              </a:ext>
            </a:extLst>
          </p:cNvPr>
          <p:cNvSpPr txBox="1"/>
          <p:nvPr/>
        </p:nvSpPr>
        <p:spPr>
          <a:xfrm>
            <a:off x="66675" y="168360"/>
            <a:ext cx="12125325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00B050"/>
                </a:solidFill>
                <a:latin typeface="Comic Sans MS" panose="030F0902030302020204" pitchFamily="66" charset="0"/>
              </a:rPr>
              <a:t>Activity 6</a:t>
            </a:r>
          </a:p>
          <a:p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Add the suffix –</a:t>
            </a:r>
            <a:r>
              <a:rPr lang="en-US" dirty="0" err="1">
                <a:solidFill>
                  <a:srgbClr val="0070C0"/>
                </a:solidFill>
                <a:latin typeface="Comic Sans MS" panose="030F0902030302020204" pitchFamily="66" charset="0"/>
              </a:rPr>
              <a:t>ful</a:t>
            </a:r>
            <a:r>
              <a:rPr lang="en-US" dirty="0">
                <a:solidFill>
                  <a:srgbClr val="0070C0"/>
                </a:solidFill>
                <a:latin typeface="Comic Sans MS" panose="030F0902030302020204" pitchFamily="66" charset="0"/>
              </a:rPr>
              <a:t> or –ness to these root words to make new words. Check the spellings of the new words made. </a:t>
            </a:r>
          </a:p>
        </p:txBody>
      </p:sp>
    </p:spTree>
    <p:extLst>
      <p:ext uri="{BB962C8B-B14F-4D97-AF65-F5344CB8AC3E}">
        <p14:creationId xmlns:p14="http://schemas.microsoft.com/office/powerpoint/2010/main" val="1817324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303</Words>
  <Application>Microsoft Macintosh PowerPoint</Application>
  <PresentationFormat>Widescreen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ArialMT</vt:lpstr>
      <vt:lpstr>Calibri</vt:lpstr>
      <vt:lpstr>Calibri Light</vt:lpstr>
      <vt:lpstr>Comic Sans MS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saira valambhia</dc:creator>
  <cp:lastModifiedBy>saira valambhia</cp:lastModifiedBy>
  <cp:revision>8</cp:revision>
  <dcterms:created xsi:type="dcterms:W3CDTF">2021-01-06T08:30:33Z</dcterms:created>
  <dcterms:modified xsi:type="dcterms:W3CDTF">2021-01-06T12:08:54Z</dcterms:modified>
</cp:coreProperties>
</file>